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36" r:id="rId1"/>
  </p:sldMasterIdLst>
  <p:sldIdLst>
    <p:sldId id="256" r:id="rId2"/>
    <p:sldId id="258" r:id="rId3"/>
    <p:sldId id="261" r:id="rId4"/>
    <p:sldId id="315" r:id="rId5"/>
    <p:sldId id="301" r:id="rId6"/>
    <p:sldId id="318" r:id="rId7"/>
    <p:sldId id="313" r:id="rId8"/>
    <p:sldId id="316" r:id="rId9"/>
    <p:sldId id="314" r:id="rId10"/>
    <p:sldId id="312" r:id="rId11"/>
    <p:sldId id="305" r:id="rId12"/>
    <p:sldId id="319" r:id="rId13"/>
  </p:sldIdLst>
  <p:sldSz cx="9144000" cy="6858000" type="screen4x3"/>
  <p:notesSz cx="6858000" cy="8891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83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3852909B-09F8-4BD5-AF55-A665955BBD60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4128264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F0DD0-2A6F-4F79-890C-FFB39C5316A3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63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417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650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585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056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E9B1F-4A78-4DE2-B1E7-52FA32BE5580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298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D82FE-38CB-4EF0-933A-9DB1E0083DE7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311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4D7EC-FC7F-48C5-AE2E-706146BC4953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409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710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61B6A65E-2E7B-45D1-A4B9-0680C068B11A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85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D96E-8D7E-422E-A2A8-D28C1B4E7B86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21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118-2D63-46DE-A5FD-62B7769B1823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590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A95C9-E353-4D5F-9DEE-820E2A1F9C49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576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55670-3E6A-43D3-8215-C1C48E0C9650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32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34154-F461-49B9-A649-5772D9210BB9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123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A1323-B5E5-4968-904B-943CFA4A926F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35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42EE3-1862-478D-ABFA-CE4447D28533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041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lnSpc>
                <a:spcPct val="100000"/>
              </a:lnSpc>
            </a:pPr>
            <a:fld id="{5BC27284-C9A1-443B-9D0E-06A3EF3666AF}" type="slidenum">
              <a:rPr lang="en-US" sz="2400" b="0" strike="noStrike" spc="-1" smtClean="0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2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454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  <p:sldLayoutId id="2147483850" r:id="rId14"/>
    <p:sldLayoutId id="2147483851" r:id="rId15"/>
    <p:sldLayoutId id="2147483852" r:id="rId16"/>
    <p:sldLayoutId id="2147483853" r:id="rId17"/>
    <p:sldLayoutId id="2147483854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 Regrets Teen Driving Safety Program logo">
            <a:extLst>
              <a:ext uri="{FF2B5EF4-FFF2-40B4-BE49-F238E27FC236}">
                <a16:creationId xmlns:a16="http://schemas.microsoft.com/office/drawing/2014/main" id="{93D45EDA-8B02-F9BC-099B-355993ECC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" r="1142"/>
          <a:stretch/>
        </p:blipFill>
        <p:spPr>
          <a:xfrm>
            <a:off x="3946524" y="862477"/>
            <a:ext cx="4680743" cy="4699694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122" name="CustomShape 3"/>
          <p:cNvSpPr/>
          <p:nvPr/>
        </p:nvSpPr>
        <p:spPr>
          <a:xfrm>
            <a:off x="891673" y="950586"/>
            <a:ext cx="2893827" cy="46996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t">
            <a:normAutofit fontScale="70000" lnSpcReduction="20000"/>
          </a:bodyPr>
          <a:lstStyle/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en-US" sz="2800" b="1" strike="noStrike" spc="-1" dirty="0"/>
              <a:t>PRESENTED BY: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en-US" sz="2800" b="1" strike="noStrike" spc="-1" dirty="0"/>
              <a:t> Kenny &amp; Beth Koster</a:t>
            </a:r>
            <a:br>
              <a:rPr lang="en-US" sz="2800" dirty="0"/>
            </a:br>
            <a:endParaRPr lang="en-US" sz="2800" b="1" spc="-1" dirty="0"/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en-US" sz="2800" b="1" strike="noStrike" spc="-1" dirty="0"/>
              <a:t>FUNDED BY</a:t>
            </a:r>
            <a:r>
              <a:rPr lang="en-US" sz="2800" b="1" spc="-1" dirty="0"/>
              <a:t>: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endParaRPr lang="en-US" sz="2800" b="1" spc="-1" dirty="0"/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en-US" sz="2800" b="1" strike="noStrike" spc="-1" dirty="0"/>
              <a:t> 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en-US" sz="2800" b="1" spc="-1" dirty="0"/>
              <a:t>Highway Safety Grant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endParaRPr lang="en-US" sz="2800" b="1" spc="-1" dirty="0"/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endParaRPr lang="en-US" sz="2800" b="1" spc="-1" dirty="0"/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endParaRPr lang="en-US" sz="2800" b="1" spc="-1" dirty="0"/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r>
              <a:rPr lang="en-US" sz="2800" b="1" spc="-1" dirty="0"/>
              <a:t>American Automobile Association Sponsorship</a:t>
            </a:r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endParaRPr lang="en-US" sz="2800" b="1" strike="noStrike" spc="-1" dirty="0"/>
          </a:p>
          <a:p>
            <a:pPr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</a:pPr>
            <a:endParaRPr lang="en-US" sz="2800" b="0" strike="noStrike" spc="-1" dirty="0"/>
          </a:p>
        </p:txBody>
      </p:sp>
      <p:pic>
        <p:nvPicPr>
          <p:cNvPr id="4" name="Picture 3" descr="AAA logo">
            <a:extLst>
              <a:ext uri="{FF2B5EF4-FFF2-40B4-BE49-F238E27FC236}">
                <a16:creationId xmlns:a16="http://schemas.microsoft.com/office/drawing/2014/main" id="{C17EB49C-DF5D-4BF8-872D-59A30CF2739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52" y="3865478"/>
            <a:ext cx="1322120" cy="758995"/>
          </a:xfrm>
          <a:prstGeom prst="rect">
            <a:avLst/>
          </a:prstGeom>
        </p:spPr>
      </p:pic>
      <p:pic>
        <p:nvPicPr>
          <p:cNvPr id="6" name="Picture 5" descr="MoDOT logo">
            <a:extLst>
              <a:ext uri="{FF2B5EF4-FFF2-40B4-BE49-F238E27FC236}">
                <a16:creationId xmlns:a16="http://schemas.microsoft.com/office/drawing/2014/main" id="{8D86CE6C-ACAC-75EF-BB4B-61D48818BD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52" y="2233528"/>
            <a:ext cx="1373747" cy="7589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9566A7-E3DB-77CB-ADA7-DBF54663EA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82133" y="-1981200"/>
            <a:ext cx="7704667" cy="19812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No Regrets Teen Driving Safety Program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p15="http://schemas.microsoft.com/office/powerpoint/2012/main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7861E-C2F7-ECB0-21BF-23DDBE955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299587" cy="6636774"/>
          </a:xfrm>
        </p:spPr>
        <p:txBody>
          <a:bodyPr/>
          <a:lstStyle/>
          <a:p>
            <a:r>
              <a:rPr lang="en-US" sz="6600" b="1" dirty="0"/>
              <a:t>Buckle Up</a:t>
            </a:r>
            <a:br>
              <a:rPr lang="en-US" sz="6600" dirty="0"/>
            </a:br>
            <a:r>
              <a:rPr lang="en-US" sz="6600" dirty="0"/>
              <a:t> and have </a:t>
            </a:r>
            <a:br>
              <a:rPr lang="en-US" sz="6600" dirty="0"/>
            </a:br>
            <a:r>
              <a:rPr lang="en-US" sz="6600" b="1" dirty="0"/>
              <a:t>NO REGRETS</a:t>
            </a:r>
          </a:p>
        </p:txBody>
      </p:sp>
      <p:pic>
        <p:nvPicPr>
          <p:cNvPr id="4" name="videoplayback" descr="Crash test video">
            <a:hlinkClick r:id="" action="ppaction://media"/>
            <a:extLst>
              <a:ext uri="{FF2B5EF4-FFF2-40B4-BE49-F238E27FC236}">
                <a16:creationId xmlns:a16="http://schemas.microsoft.com/office/drawing/2014/main" id="{567281B6-DE39-4FBA-AE58-F54A7F55272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99587" y="0"/>
            <a:ext cx="3844413" cy="683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9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1A0F43B-D087-EA3A-386E-08A0AA553A82}"/>
              </a:ext>
            </a:extLst>
          </p:cNvPr>
          <p:cNvSpPr/>
          <p:nvPr/>
        </p:nvSpPr>
        <p:spPr>
          <a:xfrm>
            <a:off x="492228" y="489606"/>
            <a:ext cx="8651772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One impairment</a:t>
            </a:r>
          </a:p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One time speeding</a:t>
            </a:r>
          </a:p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One distraction</a:t>
            </a:r>
          </a:p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One time not wearing a seat belt</a:t>
            </a:r>
          </a:p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…is too many!</a:t>
            </a:r>
          </a:p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 REGRETS</a:t>
            </a:r>
          </a:p>
        </p:txBody>
      </p:sp>
      <p:pic>
        <p:nvPicPr>
          <p:cNvPr id="4" name="Picture 3" descr="No Regrets Teen Driving Safety Program logo">
            <a:extLst>
              <a:ext uri="{FF2B5EF4-FFF2-40B4-BE49-F238E27FC236}">
                <a16:creationId xmlns:a16="http://schemas.microsoft.com/office/drawing/2014/main" id="{2EE03A70-55E2-6204-D4A8-87474474C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864" y="1041400"/>
            <a:ext cx="4758267" cy="47752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2810509-873E-B6DC-93AB-798407CE8AA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79271" y="4459923"/>
            <a:ext cx="4585455" cy="1169551"/>
          </a:xfrm>
          <a:prstGeom prst="rect">
            <a:avLst/>
          </a:prstGeom>
          <a:solidFill>
            <a:schemeClr val="bg1"/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2423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23E91-8260-9F6C-9E29-7626C7721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9911" y="208528"/>
            <a:ext cx="4256489" cy="762002"/>
          </a:xfrm>
        </p:spPr>
        <p:txBody>
          <a:bodyPr/>
          <a:lstStyle/>
          <a:p>
            <a:r>
              <a:rPr lang="en-US" dirty="0"/>
              <a:t>Statistics to Date: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FFC7E-300C-883D-D2DA-32C56832B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3394" y="1278194"/>
            <a:ext cx="7713406" cy="460927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2800" dirty="0"/>
              <a:t>Received funding from MODOT and AAA</a:t>
            </a:r>
          </a:p>
          <a:p>
            <a:pPr algn="l"/>
            <a:r>
              <a:rPr lang="en-US" sz="2800" dirty="0"/>
              <a:t>November/December:</a:t>
            </a:r>
          </a:p>
          <a:p>
            <a:pPr algn="l"/>
            <a:r>
              <a:rPr lang="en-US" sz="2800" dirty="0"/>
              <a:t>9 Locations (high schools), 18 presentations, impacted 295 teens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We have presented in the following regions: Kansas City, St Louis, Central</a:t>
            </a:r>
            <a:r>
              <a:rPr lang="en-US" sz="2800"/>
              <a:t>, Northeast</a:t>
            </a:r>
            <a:endParaRPr lang="en-US" sz="2800" dirty="0"/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Pre/Post surveys showed 98% of students felt better educated about the program’s goals.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Currently scheduling presentations in April-May.</a:t>
            </a:r>
          </a:p>
        </p:txBody>
      </p:sp>
    </p:spTree>
    <p:extLst>
      <p:ext uri="{BB962C8B-B14F-4D97-AF65-F5344CB8AC3E}">
        <p14:creationId xmlns:p14="http://schemas.microsoft.com/office/powerpoint/2010/main" val="2107701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2"/>
          <p:cNvSpPr txBox="1">
            <a:spLocks noGrp="1"/>
          </p:cNvSpPr>
          <p:nvPr>
            <p:ph type="title" idx="4294967295"/>
          </p:nvPr>
        </p:nvSpPr>
        <p:spPr>
          <a:xfrm>
            <a:off x="1274164" y="450296"/>
            <a:ext cx="7749915" cy="685440"/>
          </a:xfrm>
          <a:prstGeom prst="rect">
            <a:avLst/>
          </a:prstGeom>
          <a:noFill/>
          <a:ln w="0">
            <a:noFill/>
            <a:prstDash/>
          </a:ln>
          <a:effectLst/>
        </p:spPr>
        <p:txBody>
          <a:bodyPr rot="0" spcFirstLastPara="0" vertOverflow="overflow" horzOverflow="overflow" vert="horz" wrap="square" lIns="90000" tIns="45000" rIns="90000" bIns="45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Objectives: Learn the…</a:t>
            </a:r>
            <a:endParaRPr kumimoji="0" lang="en-US" sz="4800" b="0" i="0" u="none" strike="noStrike" kern="1200" cap="none" spc="-1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30" name="TextShape 1"/>
          <p:cNvSpPr txBox="1"/>
          <p:nvPr/>
        </p:nvSpPr>
        <p:spPr>
          <a:xfrm>
            <a:off x="704880" y="2067480"/>
            <a:ext cx="7886520" cy="212047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US" sz="3200" b="0" strike="noStrike" spc="-1" dirty="0">
                <a:solidFill>
                  <a:srgbClr val="000000"/>
                </a:solidFill>
                <a:latin typeface="Arial"/>
              </a:rPr>
              <a:t>Dangers of </a:t>
            </a:r>
            <a:r>
              <a:rPr lang="en-US" sz="3200" spc="-1" dirty="0">
                <a:solidFill>
                  <a:srgbClr val="000000"/>
                </a:solidFill>
                <a:latin typeface="Arial"/>
              </a:rPr>
              <a:t>impaired driving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US" sz="3200" spc="-1" dirty="0">
                <a:solidFill>
                  <a:srgbClr val="000000"/>
                </a:solidFill>
                <a:latin typeface="Arial"/>
              </a:rPr>
              <a:t>Dangers of speeding</a:t>
            </a:r>
            <a:endParaRPr lang="en-US" sz="3200" b="0" strike="noStrike" spc="-1" dirty="0">
              <a:latin typeface="Arial"/>
            </a:endParaRPr>
          </a:p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US" sz="3200" b="0" strike="noStrike" spc="-1" dirty="0">
                <a:solidFill>
                  <a:srgbClr val="000000"/>
                </a:solidFill>
                <a:latin typeface="Arial"/>
              </a:rPr>
              <a:t>Dangers of distracted driving</a:t>
            </a:r>
            <a:endParaRPr lang="en-US" sz="3200" b="0" strike="noStrike" spc="-1" dirty="0">
              <a:latin typeface="Arial"/>
            </a:endParaRPr>
          </a:p>
          <a:p>
            <a:pPr marL="457200" indent="-456840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lang="en-US" sz="3200" b="0" strike="noStrike" spc="-1" dirty="0">
                <a:solidFill>
                  <a:srgbClr val="000000"/>
                </a:solidFill>
                <a:latin typeface="Arial"/>
              </a:rPr>
              <a:t>Importance of wearing your </a:t>
            </a: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seat belt</a:t>
            </a: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3200" b="0" strike="noStrike" spc="-1" dirty="0">
              <a:latin typeface="Arial"/>
            </a:endParaRPr>
          </a:p>
        </p:txBody>
      </p:sp>
      <p:pic>
        <p:nvPicPr>
          <p:cNvPr id="3" name="Picture 2" descr="A no cell phone sign. A no speed sign. A no drinking sign.&#10;&#10;">
            <a:extLst>
              <a:ext uri="{FF2B5EF4-FFF2-40B4-BE49-F238E27FC236}">
                <a16:creationId xmlns:a16="http://schemas.microsoft.com/office/drawing/2014/main" id="{225A689B-679D-0D43-4BB5-1397EA2443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622" y="4370104"/>
            <a:ext cx="4550166" cy="1446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p15="http://schemas.microsoft.com/office/powerpoint/2012/main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>
            <a:spLocks noGrp="1"/>
          </p:cNvSpPr>
          <p:nvPr>
            <p:ph type="title" idx="4294967295"/>
          </p:nvPr>
        </p:nvSpPr>
        <p:spPr>
          <a:xfrm>
            <a:off x="943897" y="457380"/>
            <a:ext cx="8204942" cy="685440"/>
          </a:xfrm>
          <a:prstGeom prst="rect">
            <a:avLst/>
          </a:prstGeom>
          <a:noFill/>
          <a:ln w="0">
            <a:noFill/>
            <a:prstDash/>
          </a:ln>
          <a:effectLst/>
        </p:spPr>
        <p:txBody>
          <a:bodyPr rot="0" spcFirstLastPara="0" vertOverflow="overflow" horzOverflow="overflow" vert="horz" wrap="square" lIns="90000" tIns="45000" rIns="90000" bIns="45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Impairment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-1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8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Alcohol</a:t>
            </a:r>
          </a:p>
          <a:p>
            <a:pPr marL="1028700" marR="0" lvl="1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Alcohol Poisoning</a:t>
            </a:r>
          </a:p>
          <a:p>
            <a:pPr marL="1028700" marR="0" lvl="1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Falling</a:t>
            </a:r>
          </a:p>
          <a:p>
            <a:pPr marL="1028700" marR="0" lvl="1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Check on friends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8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Marijuana, Cocaine, Heroin, Meth</a:t>
            </a:r>
          </a:p>
          <a:p>
            <a:pPr marL="1028700" marR="0" lvl="1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Slowed response</a:t>
            </a:r>
          </a:p>
          <a:p>
            <a:pPr marL="1028700" marR="0" lvl="1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Erratic behavior</a:t>
            </a:r>
          </a:p>
          <a:p>
            <a:pPr marL="1028700" marR="0" lvl="1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Laced with Fentanyl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8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Narcotic Pain Killers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800" b="1" i="0" u="none" strike="noStrike" kern="1200" cap="none" spc="-1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Drowsy Driving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-1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-1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3600" b="0" i="0" u="none" strike="noStrike" kern="1200" cap="none" spc="-1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:p15="http://schemas.microsoft.com/office/powerpoint/2012/main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s of youth engaging in the program.">
            <a:extLst>
              <a:ext uri="{FF2B5EF4-FFF2-40B4-BE49-F238E27FC236}">
                <a16:creationId xmlns:a16="http://schemas.microsoft.com/office/drawing/2014/main" id="{740762D5-35B5-A55C-9140-4655F39F87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220" y="3381067"/>
            <a:ext cx="4571999" cy="3429000"/>
          </a:xfrm>
          <a:prstGeom prst="rect">
            <a:avLst/>
          </a:prstGeom>
        </p:spPr>
      </p:pic>
      <p:pic>
        <p:nvPicPr>
          <p:cNvPr id="7" name="Picture 6" descr="Photos of youth engaging in the program.">
            <a:extLst>
              <a:ext uri="{FF2B5EF4-FFF2-40B4-BE49-F238E27FC236}">
                <a16:creationId xmlns:a16="http://schemas.microsoft.com/office/drawing/2014/main" id="{0218B440-3D97-4731-4C79-F224F44E2F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29" y="-1"/>
            <a:ext cx="4444180" cy="3333135"/>
          </a:xfrm>
          <a:prstGeom prst="rect">
            <a:avLst/>
          </a:prstGeom>
        </p:spPr>
      </p:pic>
      <p:pic>
        <p:nvPicPr>
          <p:cNvPr id="9" name="Picture 8" descr="Photos of youth engaging in the program.">
            <a:extLst>
              <a:ext uri="{FF2B5EF4-FFF2-40B4-BE49-F238E27FC236}">
                <a16:creationId xmlns:a16="http://schemas.microsoft.com/office/drawing/2014/main" id="{616636B3-E951-B88E-9985-D1EA756872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31378" y="380691"/>
            <a:ext cx="3429000" cy="2571750"/>
          </a:xfrm>
          <a:prstGeom prst="rect">
            <a:avLst/>
          </a:prstGeom>
        </p:spPr>
      </p:pic>
      <p:pic>
        <p:nvPicPr>
          <p:cNvPr id="13" name="Picture 12" descr="Photos of youth engaging in the program.">
            <a:extLst>
              <a:ext uri="{FF2B5EF4-FFF2-40B4-BE49-F238E27FC236}">
                <a16:creationId xmlns:a16="http://schemas.microsoft.com/office/drawing/2014/main" id="{5B67F6B3-7644-F95D-F0D1-834004E8E2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50" y="3333135"/>
            <a:ext cx="2643649" cy="35248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33FA46-EA54-DCC3-3846-A27823E22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144800"/>
            <a:ext cx="8229240" cy="1144800"/>
          </a:xfr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Youth Participating in Program</a:t>
            </a:r>
          </a:p>
        </p:txBody>
      </p:sp>
    </p:spTree>
    <p:extLst>
      <p:ext uri="{BB962C8B-B14F-4D97-AF65-F5344CB8AC3E}">
        <p14:creationId xmlns:p14="http://schemas.microsoft.com/office/powerpoint/2010/main" val="2874349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97667-902F-966C-48F2-4362FD82EB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ABC25-CBA8-61D0-B553-D320AA9AE6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513" y="529334"/>
            <a:ext cx="8229240" cy="512885"/>
          </a:xfrm>
        </p:spPr>
        <p:txBody>
          <a:bodyPr/>
          <a:lstStyle/>
          <a:p>
            <a:r>
              <a:rPr lang="en-US" b="1" dirty="0"/>
              <a:t>Speeding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8E4641-D93D-BCD0-54FB-DF9A215E823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8667" y="1700587"/>
            <a:ext cx="8235333" cy="4917737"/>
          </a:xfrm>
        </p:spPr>
        <p:txBody>
          <a:bodyPr/>
          <a:lstStyle/>
          <a:p>
            <a:endParaRPr lang="en-US" sz="3600" b="1" spc="-1" dirty="0">
              <a:latin typeface="Arial"/>
            </a:endParaRP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Lane departure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Forces on curves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Speeding in school &amp; work zones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Stopping distance, reaction distance &amp; braking distance</a:t>
            </a:r>
          </a:p>
          <a:p>
            <a:pPr marL="457200" lvl="1"/>
            <a:endParaRPr lang="en-US" sz="3200" b="1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3600" b="1" spc="-1" dirty="0">
                <a:latin typeface="Arial"/>
              </a:rPr>
              <a:t>Aggressive drivers</a:t>
            </a:r>
          </a:p>
          <a:p>
            <a:pPr>
              <a:lnSpc>
                <a:spcPct val="100000"/>
              </a:lnSpc>
            </a:pPr>
            <a:endParaRPr lang="en-US" sz="3600" b="1" spc="-1" dirty="0">
              <a:latin typeface="Arial"/>
            </a:endParaRP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Characteristics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Fatalities with component of aggressive drivers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Interactions </a:t>
            </a:r>
          </a:p>
          <a:p>
            <a:pPr>
              <a:lnSpc>
                <a:spcPct val="100000"/>
              </a:lnSpc>
            </a:pPr>
            <a:endParaRPr lang="en-US" sz="3600" b="1" spc="-1" dirty="0">
              <a:latin typeface="Arial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74945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 descr="Photos of youth engaging in the program.">
            <a:extLst>
              <a:ext uri="{FF2B5EF4-FFF2-40B4-BE49-F238E27FC236}">
                <a16:creationId xmlns:a16="http://schemas.microsoft.com/office/drawing/2014/main" id="{91DFFD03-D191-7420-AF84-0ED811059D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58" y="0"/>
            <a:ext cx="3883742" cy="6904432"/>
          </a:xfrm>
        </p:spPr>
      </p:pic>
      <p:pic>
        <p:nvPicPr>
          <p:cNvPr id="18" name="Picture 17" descr="Photos of youth engaging in the program.">
            <a:extLst>
              <a:ext uri="{FF2B5EF4-FFF2-40B4-BE49-F238E27FC236}">
                <a16:creationId xmlns:a16="http://schemas.microsoft.com/office/drawing/2014/main" id="{1F6B42E1-8572-3F46-B4C4-389B3B32EA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693" y="1268361"/>
            <a:ext cx="4788308" cy="35912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E4B8CB-E356-CF70-C318-452DC84DB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-1752599"/>
            <a:ext cx="7704667" cy="175259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Youth engaging in the program</a:t>
            </a:r>
          </a:p>
        </p:txBody>
      </p:sp>
    </p:spTree>
    <p:extLst>
      <p:ext uri="{BB962C8B-B14F-4D97-AF65-F5344CB8AC3E}">
        <p14:creationId xmlns:p14="http://schemas.microsoft.com/office/powerpoint/2010/main" val="1667651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00CC55-C81B-F920-10FE-D4FAE4E07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31423-7AB7-8FE3-C406-1D5B4B6D0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b="1" dirty="0">
                <a:solidFill>
                  <a:schemeClr val="accent1"/>
                </a:solidFill>
              </a:rPr>
            </a:br>
            <a:r>
              <a:rPr lang="en-US" sz="3600" b="1" dirty="0"/>
              <a:t>Distracted Driving</a:t>
            </a:r>
            <a:br>
              <a:rPr lang="en-US" b="1" dirty="0">
                <a:solidFill>
                  <a:schemeClr val="accent1"/>
                </a:solidFill>
              </a:rPr>
            </a:b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6727F9D-E493-FB4F-8D73-99E7DC95867E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73394" y="2113934"/>
            <a:ext cx="7713046" cy="4227872"/>
          </a:xfrm>
        </p:spPr>
        <p:txBody>
          <a:bodyPr/>
          <a:lstStyle/>
          <a:p>
            <a:r>
              <a:rPr lang="en-US" sz="2800" dirty="0"/>
              <a:t>Myth of multi-tasking</a:t>
            </a:r>
          </a:p>
          <a:p>
            <a:r>
              <a:rPr lang="en-US" sz="2800" dirty="0"/>
              <a:t>Types of distractions</a:t>
            </a:r>
          </a:p>
          <a:p>
            <a:pPr lvl="1"/>
            <a:r>
              <a:rPr lang="en-US" sz="2400" dirty="0"/>
              <a:t>Cognitive</a:t>
            </a:r>
          </a:p>
          <a:p>
            <a:pPr lvl="1"/>
            <a:r>
              <a:rPr lang="en-US" sz="2400" dirty="0"/>
              <a:t>Visual</a:t>
            </a:r>
          </a:p>
          <a:p>
            <a:pPr lvl="1"/>
            <a:r>
              <a:rPr lang="en-US" sz="2400" dirty="0"/>
              <a:t>Manual</a:t>
            </a:r>
          </a:p>
          <a:p>
            <a:pPr lvl="1"/>
            <a:r>
              <a:rPr lang="en-US" sz="2400" dirty="0"/>
              <a:t>Auditory</a:t>
            </a:r>
          </a:p>
          <a:p>
            <a:r>
              <a:rPr lang="en-US" sz="2800" dirty="0"/>
              <a:t>Teen Impact: Wheel of Death</a:t>
            </a:r>
          </a:p>
          <a:p>
            <a:pPr marL="457200" lvl="1" indent="0"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49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s of youth engaging in the program.">
            <a:extLst>
              <a:ext uri="{FF2B5EF4-FFF2-40B4-BE49-F238E27FC236}">
                <a16:creationId xmlns:a16="http://schemas.microsoft.com/office/drawing/2014/main" id="{37C6C1C7-EC64-6DA8-4C48-9278BD293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247" y="739093"/>
            <a:ext cx="3412818" cy="5379812"/>
          </a:xfrm>
          <a:prstGeom prst="rect">
            <a:avLst/>
          </a:prstGeom>
        </p:spPr>
      </p:pic>
      <p:pic>
        <p:nvPicPr>
          <p:cNvPr id="7" name="Picture 6" descr="Photos of youth engaging in the program.">
            <a:extLst>
              <a:ext uri="{FF2B5EF4-FFF2-40B4-BE49-F238E27FC236}">
                <a16:creationId xmlns:a16="http://schemas.microsoft.com/office/drawing/2014/main" id="{DEC092BD-4156-B258-E89E-40D1DED089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548" y="739094"/>
            <a:ext cx="3535684" cy="53798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6DC7D7-C9AC-6AEF-D119-71BCBB863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144800"/>
            <a:ext cx="8229240" cy="1144800"/>
          </a:xfr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Youth engaging in the program</a:t>
            </a:r>
          </a:p>
        </p:txBody>
      </p:sp>
    </p:spTree>
    <p:extLst>
      <p:ext uri="{BB962C8B-B14F-4D97-AF65-F5344CB8AC3E}">
        <p14:creationId xmlns:p14="http://schemas.microsoft.com/office/powerpoint/2010/main" val="3811992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A6975-7B29-2F1A-E6D0-131791A679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B1FD4-DACF-8078-B9DF-9C2247776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513" y="529334"/>
            <a:ext cx="8229240" cy="512885"/>
          </a:xfrm>
        </p:spPr>
        <p:txBody>
          <a:bodyPr/>
          <a:lstStyle/>
          <a:p>
            <a:br>
              <a:rPr lang="en-US" b="1" dirty="0"/>
            </a:br>
            <a:r>
              <a:rPr lang="en-US" b="1" dirty="0"/>
              <a:t>Seatbelts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F682EB-577E-AB48-7CAC-959EF1576366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08667" y="1042219"/>
            <a:ext cx="8235333" cy="4917737"/>
          </a:xfrm>
        </p:spPr>
        <p:txBody>
          <a:bodyPr/>
          <a:lstStyle/>
          <a:p>
            <a:endParaRPr lang="en-US" sz="3600" b="1" spc="-1" dirty="0">
              <a:latin typeface="Arial"/>
            </a:endParaRPr>
          </a:p>
          <a:p>
            <a:endParaRPr lang="en-US" sz="3600" b="1" spc="-1" dirty="0">
              <a:latin typeface="Arial"/>
            </a:endParaRP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Simple &amp; powerful reduction in injury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Airbags &amp; seatbelt interactions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Inertia forces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en-US" sz="2800" b="1" spc="-1" dirty="0">
                <a:latin typeface="Arial"/>
              </a:rPr>
              <a:t>Missile effect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endParaRPr lang="en-US" sz="2800" b="1" spc="-1" dirty="0">
              <a:latin typeface="Arial"/>
            </a:endParaRPr>
          </a:p>
          <a:p>
            <a:pPr marL="1028700" lvl="1" indent="-571500">
              <a:buFont typeface="Wingdings" panose="05000000000000000000" pitchFamily="2" charset="2"/>
              <a:buChar char="ü"/>
            </a:pPr>
            <a:endParaRPr lang="en-US" sz="2800" b="1" spc="-1" dirty="0">
              <a:latin typeface="Arial"/>
            </a:endParaRPr>
          </a:p>
          <a:p>
            <a:pPr marL="457200" lvl="1"/>
            <a:endParaRPr lang="en-US" sz="3200" b="1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3600" b="1" spc="-1" dirty="0">
              <a:latin typeface="Arial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22914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67932</TotalTime>
  <Words>255</Words>
  <Application>Microsoft Office PowerPoint</Application>
  <PresentationFormat>On-screen Show (4:3)</PresentationFormat>
  <Paragraphs>80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Corbel</vt:lpstr>
      <vt:lpstr>Times New Roman</vt:lpstr>
      <vt:lpstr>Wingdings</vt:lpstr>
      <vt:lpstr>Parallax</vt:lpstr>
      <vt:lpstr>No Regrets Teen Driving Safety Program</vt:lpstr>
      <vt:lpstr>Objectives: Learn the…</vt:lpstr>
      <vt:lpstr>Impairment  Alcohol Alcohol Poisoning Falling Check on friends Marijuana, Cocaine, Heroin, Meth Slowed response Erratic behavior Laced with Fentanyl Narcotic Pain Killers Drowsy Driving   </vt:lpstr>
      <vt:lpstr>Youth Participating in Program</vt:lpstr>
      <vt:lpstr>Speeding</vt:lpstr>
      <vt:lpstr>Youth engaging in the program</vt:lpstr>
      <vt:lpstr> Distracted Driving </vt:lpstr>
      <vt:lpstr>Youth engaging in the program</vt:lpstr>
      <vt:lpstr> Seatbelts </vt:lpstr>
      <vt:lpstr>Buckle Up  and have  NO REGRETS</vt:lpstr>
      <vt:lpstr>Thank you!</vt:lpstr>
      <vt:lpstr>Statistics to Date: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Hemostatic Dressings May Decrease Tourniquet Time  While Maintaining Hemorrhage Control</dc:title>
  <dc:subject/>
  <dc:creator>Jake Quick</dc:creator>
  <dc:description/>
  <cp:lastModifiedBy>Ashley N. Metelski</cp:lastModifiedBy>
  <cp:revision>1146</cp:revision>
  <cp:lastPrinted>2022-06-05T15:33:43Z</cp:lastPrinted>
  <dcterms:created xsi:type="dcterms:W3CDTF">2009-09-26T16:37:46Z</dcterms:created>
  <dcterms:modified xsi:type="dcterms:W3CDTF">2026-01-16T17:40:24Z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0x01010076B412FCF4AED442848AA89100246584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5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34</vt:i4>
  </property>
</Properties>
</file>